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7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 美由希" initials="千葉" lastIdx="2" clrIdx="0">
    <p:extLst/>
  </p:cmAuthor>
  <p:cmAuthor id="2" name="SS18110673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33CC33"/>
    <a:srgbClr val="FF0000"/>
    <a:srgbClr val="663300"/>
    <a:srgbClr val="FFCCFF"/>
    <a:srgbClr val="FFCCCC"/>
    <a:srgbClr val="FF99FF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>
        <p:scale>
          <a:sx n="150" d="100"/>
          <a:sy n="150" d="100"/>
        </p:scale>
        <p:origin x="-528" y="22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3224"/>
        <p:guide orient="horz" pos="3131"/>
        <p:guide pos="2238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2949787" cy="496967"/>
          </a:xfrm>
          <a:prstGeom prst="rect">
            <a:avLst/>
          </a:prstGeom>
        </p:spPr>
        <p:txBody>
          <a:bodyPr vert="horz" lIns="91350" tIns="45677" rIns="91350" bIns="456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9"/>
            <a:ext cx="2949787" cy="496967"/>
          </a:xfrm>
          <a:prstGeom prst="rect">
            <a:avLst/>
          </a:prstGeom>
        </p:spPr>
        <p:txBody>
          <a:bodyPr vert="horz" lIns="91350" tIns="45677" rIns="91350" bIns="45677" rtlCol="0"/>
          <a:lstStyle>
            <a:lvl1pPr algn="r">
              <a:defRPr sz="1200"/>
            </a:lvl1pPr>
          </a:lstStyle>
          <a:p>
            <a:fld id="{CB55CD34-C5AB-4DA8-A2A0-BC7EEE9B3C75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0" tIns="45677" rIns="91350" bIns="4567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350" tIns="45677" rIns="91350" bIns="4567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5"/>
            <a:ext cx="2949787" cy="496967"/>
          </a:xfrm>
          <a:prstGeom prst="rect">
            <a:avLst/>
          </a:prstGeom>
        </p:spPr>
        <p:txBody>
          <a:bodyPr vert="horz" lIns="91350" tIns="45677" rIns="91350" bIns="456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55"/>
            <a:ext cx="2949787" cy="496967"/>
          </a:xfrm>
          <a:prstGeom prst="rect">
            <a:avLst/>
          </a:prstGeom>
        </p:spPr>
        <p:txBody>
          <a:bodyPr vert="horz" lIns="91350" tIns="45677" rIns="91350" bIns="45677" rtlCol="0" anchor="b"/>
          <a:lstStyle>
            <a:lvl1pPr algn="r">
              <a:defRPr sz="1200"/>
            </a:lvl1pPr>
          </a:lstStyle>
          <a:p>
            <a:fld id="{AC6997F8-95B3-4DBC-AA23-E7697531A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7387" indent="-2759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03673" indent="-22073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45141" indent="-22073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86610" indent="-22073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28080" indent="-22073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69548" indent="-22073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311017" indent="-22073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52486" indent="-22073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96190F6-BC80-45C5-817C-5C676784F1D5}" type="slidenum">
              <a:rPr lang="ja-JP" altLang="en-US" sz="1200"/>
              <a:pPr eaLnBrk="1" hangingPunct="1">
                <a:spcBef>
                  <a:spcPct val="0"/>
                </a:spcBef>
              </a:pPr>
              <a:t>1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07397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97F8-95B3-4DBC-AA23-E7697531AB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49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17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2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85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12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9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3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2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7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4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34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582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24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7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40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2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0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FF23-5D58-4026-A474-FDF9409C6FF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4A8A-198F-443F-9188-BA24E6982CF7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6858000" cy="1424608"/>
          </a:xfrm>
          <a:prstGeom prst="rect">
            <a:avLst/>
          </a:prstGeom>
          <a:pattFill prst="pct80">
            <a:fgClr>
              <a:schemeClr val="accent3"/>
            </a:fgClr>
            <a:bgClr>
              <a:schemeClr val="bg1"/>
            </a:bgClr>
          </a:pattFill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17"/>
          <p:cNvSpPr txBox="1">
            <a:spLocks noChangeArrowheads="1"/>
          </p:cNvSpPr>
          <p:nvPr/>
        </p:nvSpPr>
        <p:spPr bwMode="auto">
          <a:xfrm>
            <a:off x="104898" y="5895267"/>
            <a:ext cx="6619819" cy="330620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１　開催日時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令和２年８月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21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日（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）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13:30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15:30</a:t>
            </a: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２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場所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北上オフィスプラザ　</a:t>
            </a:r>
            <a:r>
              <a:rPr lang="en-US" altLang="ja-JP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2F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セミナールーム（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北上市相去町山田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2-18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　受講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対象企業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県南広域</a:t>
            </a:r>
            <a:r>
              <a:rPr lang="ja-JP" altLang="en-US" sz="11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振興局管</a:t>
            </a:r>
            <a:r>
              <a:rPr lang="en-US" altLang="ja-JP" sz="11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1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</a:t>
            </a:r>
            <a:r>
              <a:rPr lang="en-US" altLang="ja-JP" sz="11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11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内</a:t>
            </a: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に事業所を有するものづくり企業</a:t>
            </a:r>
            <a:r>
              <a:rPr lang="ja-JP" altLang="en-US" sz="8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（日本標準産業分類で以下の中分類に属する企業）</a:t>
            </a:r>
            <a:endParaRPr lang="en-US" altLang="ja-JP" sz="8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  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プラスチック製造業、鉄鋼業、非鉄金属製造業、金属製品製造業、はん用機械器具製造業、生産用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機械器具製造業、業務用機械器具製造業、電子部品・デバイス・電子回路製造業、電気機械器具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製造業、情報通信機械器具製造業、輸送用機械器具製造業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４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定員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20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名程度　</a:t>
            </a:r>
            <a:endParaRPr lang="en-US" altLang="ja-JP" sz="900" i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５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受講料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無料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６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申込期限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令和</a:t>
            </a:r>
            <a:r>
              <a:rPr lang="ja-JP" altLang="en-US" sz="1200" dirty="0" smtClean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２年８月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７</a:t>
            </a:r>
            <a:r>
              <a:rPr lang="ja-JP" altLang="en-US" sz="1200" dirty="0" smtClean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日</a:t>
            </a:r>
            <a:r>
              <a:rPr lang="en-US" altLang="ja-JP" sz="1200" dirty="0" smtClean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金</a:t>
            </a:r>
            <a:r>
              <a:rPr lang="en-US" altLang="ja-JP" sz="1200" dirty="0" smtClean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)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72337" y="1608117"/>
            <a:ext cx="6652381" cy="171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29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昨今の新型コロナウイルス感染症の拡大に伴い、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国内外での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生産活動への影響が懸念される中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ものづくり企業においても、取引先と十分に協議していくこと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が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重要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と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なっています。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県南広域振興局では、今年度も、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公正取引委員会事務総局東北事務所の全面的な協力の下、全</a:t>
            </a:r>
            <a:r>
              <a:rPr lang="en-US" altLang="ja-JP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回の「ものづくり企業下請法講座」を開催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します。</a:t>
            </a:r>
            <a:endParaRPr lang="en-US" altLang="ja-JP" sz="13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本講座では、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受注者側及び発注者側の双方を対象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とし、下請法に関する基礎知識～発展的知識の習得・スキルの向上を図ります。</a:t>
            </a:r>
            <a:endParaRPr lang="en-US" altLang="ja-JP" sz="13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429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54" name="テキスト ボックス 54"/>
          <p:cNvSpPr txBox="1">
            <a:spLocks noChangeArrowheads="1"/>
          </p:cNvSpPr>
          <p:nvPr/>
        </p:nvSpPr>
        <p:spPr bwMode="auto">
          <a:xfrm>
            <a:off x="-5347" y="9282007"/>
            <a:ext cx="6863348" cy="623993"/>
          </a:xfrm>
          <a:prstGeom prst="rect">
            <a:avLst/>
          </a:prstGeom>
          <a:pattFill prst="pct80">
            <a:fgClr>
              <a:schemeClr val="accent3"/>
            </a:fgClr>
            <a:bgClr>
              <a:schemeClr val="bg1"/>
            </a:bgClr>
          </a:pattFill>
          <a:ln>
            <a:noFill/>
          </a:ln>
          <a:extLst/>
        </p:spPr>
        <p:txBody>
          <a:bodyPr wrap="square"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43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43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担　当：</a:t>
            </a:r>
            <a:r>
              <a:rPr lang="ja-JP" altLang="en-US" sz="1143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岩手県県南広域振興局経営企画部産業振興室産業振興課　佐々木</a:t>
            </a:r>
            <a:endParaRPr lang="en-US" altLang="ja-JP" sz="1143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43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ＴＥＬ：０１９７－４８－２４２１　　ＦＡＸ：０１９７－２２－３７４９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9" name="正方形/長方形 11"/>
          <p:cNvSpPr>
            <a:spLocks noChangeArrowheads="1"/>
          </p:cNvSpPr>
          <p:nvPr/>
        </p:nvSpPr>
        <p:spPr bwMode="auto">
          <a:xfrm>
            <a:off x="58390" y="233966"/>
            <a:ext cx="6742537" cy="101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15" tIns="47708" rIns="95415" bIns="47708" anchor="ctr">
            <a:spAutoFit/>
          </a:bodyPr>
          <a:lstStyle/>
          <a:p>
            <a:r>
              <a:rPr lang="ja-JP" altLang="en-US" sz="2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令和２年度 </a:t>
            </a:r>
            <a:endParaRPr lang="en-US" altLang="ja-JP" sz="24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ものづくり企業下請法講座</a:t>
            </a:r>
            <a:endParaRPr lang="en-US" altLang="ja-JP" sz="3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864" y="3219220"/>
            <a:ext cx="6041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年間実施スケジュール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第２回以降の実施日程については、決定次第お知らせします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18757"/>
              </p:ext>
            </p:extLst>
          </p:nvPr>
        </p:nvGraphicFramePr>
        <p:xfrm>
          <a:off x="109294" y="3522527"/>
          <a:ext cx="6615425" cy="2042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460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3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809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52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実施時期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実施内容（予定）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講師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28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第１回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基礎編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</a:t>
                      </a:r>
                      <a:r>
                        <a:rPr kumimoji="1" lang="ja-JP" altLang="en-US" sz="1100" dirty="0" smtClean="0"/>
                        <a:t>月</a:t>
                      </a:r>
                      <a:r>
                        <a:rPr kumimoji="1" lang="en-US" altLang="ja-JP" sz="1100" dirty="0" smtClean="0"/>
                        <a:t>21</a:t>
                      </a:r>
                      <a:r>
                        <a:rPr kumimoji="1" lang="ja-JP" altLang="en-US" sz="1100" dirty="0" smtClean="0"/>
                        <a:t>日（金）</a:t>
                      </a:r>
                      <a:endParaRPr kumimoji="1" lang="en-US" altLang="ja-JP" sz="1100" dirty="0" smtClean="0"/>
                    </a:p>
                    <a:p>
                      <a:endParaRPr kumimoji="1" lang="en-US" altLang="ja-JP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・講義（下請法の適用範囲、親事業者の義務と禁止事項、個別事例の紹介）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・新型コロナ感染症拡大に関する下請取引</a:t>
                      </a:r>
                      <a:r>
                        <a:rPr kumimoji="1" lang="en-US" altLang="ja-JP" sz="1050" dirty="0" smtClean="0"/>
                        <a:t>Q&amp;A</a:t>
                      </a:r>
                    </a:p>
                    <a:p>
                      <a:r>
                        <a:rPr kumimoji="1" lang="en-US" altLang="ja-JP" sz="900" u="sng" dirty="0" smtClean="0"/>
                        <a:t>※</a:t>
                      </a:r>
                      <a:r>
                        <a:rPr kumimoji="1" lang="ja-JP" altLang="en-US" sz="900" u="sng" dirty="0" smtClean="0"/>
                        <a:t>感染症拡大防止の観点から、個別相談会は実施しません。</a:t>
                      </a:r>
                      <a:endParaRPr kumimoji="1" lang="ja-JP" altLang="en-US" sz="9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公正取引委員会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事務総局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東北事務所　下請課</a:t>
                      </a:r>
                      <a:endParaRPr kumimoji="1" lang="en-US" altLang="ja-JP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第２回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発展編①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10</a:t>
                      </a:r>
                      <a:r>
                        <a:rPr kumimoji="1" lang="ja-JP" altLang="en-US" sz="1100" dirty="0" smtClean="0"/>
                        <a:t>月頃</a:t>
                      </a:r>
                      <a:endParaRPr kumimoji="1" lang="en-US" altLang="ja-JP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・講義（下請法上の禁止事項、個別事例の紹介）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・個別相談会（希望制）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（未定）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同上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第３回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発展編②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12</a:t>
                      </a:r>
                      <a:r>
                        <a:rPr kumimoji="1" lang="ja-JP" altLang="en-US" sz="1100" dirty="0" smtClean="0"/>
                        <a:t>月頃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・講義（下請法上の義務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〔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発注書面を中心に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〕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個別事例の紹介）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・個別相談会（希望制）（未定）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同上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04899" y="5634775"/>
            <a:ext cx="64807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本チラシでは、第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回基礎編の申込を受け付けます。第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回以降は、順次募集を行います。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大かっこ 12"/>
          <p:cNvSpPr/>
          <p:nvPr/>
        </p:nvSpPr>
        <p:spPr>
          <a:xfrm>
            <a:off x="352272" y="7185248"/>
            <a:ext cx="6120680" cy="50405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76" y="7586231"/>
            <a:ext cx="1620976" cy="149332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564" y="6105128"/>
            <a:ext cx="900277" cy="72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-7228" y="9470189"/>
            <a:ext cx="6865228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主催：岩手県県南広域振興局、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㈱北上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オフィスプラザ、北上市産業支援センター</a:t>
            </a:r>
            <a:endParaRPr kumimoji="1"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共催：北上川流域ものづくりネットワーク</a:t>
            </a:r>
            <a:endParaRPr lang="en-US" altLang="ja-JP" sz="8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20" y="1525504"/>
            <a:ext cx="713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記載欄に必要事項を御記入の上、ファクスまたは電子メール（</a:t>
            </a:r>
            <a:r>
              <a:rPr lang="en-US" altLang="ja-JP" sz="12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aika-s@pref.iwate.jp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によりお申し込みください。</a:t>
            </a:r>
            <a:r>
              <a:rPr lang="en-US" altLang="ja-JP" sz="10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申込先着順とし、定員になり次第締め切ります。</a:t>
            </a:r>
            <a:endParaRPr kumimoji="1" lang="ja-JP" alt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上矢印吹き出し 8"/>
          <p:cNvSpPr/>
          <p:nvPr/>
        </p:nvSpPr>
        <p:spPr>
          <a:xfrm>
            <a:off x="57150" y="50800"/>
            <a:ext cx="6756226" cy="1047750"/>
          </a:xfrm>
          <a:prstGeom prst="upArrowCallout">
            <a:avLst>
              <a:gd name="adj1" fmla="val 174545"/>
              <a:gd name="adj2" fmla="val 118333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ＦＡＸ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０１９７－２２－３７４９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県南広域振興局経営企画部産業</a:t>
            </a:r>
            <a:r>
              <a:rPr lang="ja-JP" altLang="en-US" sz="1600" dirty="0" smtClean="0">
                <a:solidFill>
                  <a:schemeClr val="bg2">
                    <a:lumMod val="10000"/>
                  </a:schemeClr>
                </a:solidFill>
              </a:rPr>
              <a:t>振興室産業振興課　　佐々木　宛</a:t>
            </a:r>
            <a:r>
              <a:rPr lang="en-US" altLang="ja-JP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7150" y="1098550"/>
            <a:ext cx="6756226" cy="4269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 smtClean="0"/>
              <a:t>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回　ものづくり企業下請法講座（</a:t>
            </a:r>
            <a:r>
              <a:rPr lang="en-US" altLang="ja-JP" sz="1600" dirty="0" smtClean="0"/>
              <a:t>8/21</a:t>
            </a:r>
            <a:r>
              <a:rPr lang="ja-JP" altLang="en-US" sz="1600" dirty="0" smtClean="0"/>
              <a:t>）　受講申込書</a:t>
            </a:r>
            <a:endParaRPr lang="ja-JP" altLang="en-US" sz="1600" dirty="0"/>
          </a:p>
        </p:txBody>
      </p:sp>
      <p:sp>
        <p:nvSpPr>
          <p:cNvPr id="16" name="テキスト ボックス 5"/>
          <p:cNvSpPr txBox="1">
            <a:spLocks noChangeArrowheads="1"/>
          </p:cNvSpPr>
          <p:nvPr/>
        </p:nvSpPr>
        <p:spPr bwMode="auto">
          <a:xfrm>
            <a:off x="67846" y="1987209"/>
            <a:ext cx="14157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１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申込者の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情報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31375"/>
              </p:ext>
            </p:extLst>
          </p:nvPr>
        </p:nvGraphicFramePr>
        <p:xfrm>
          <a:off x="324104" y="2264208"/>
          <a:ext cx="6139614" cy="1717536"/>
        </p:xfrm>
        <a:graphic>
          <a:graphicData uri="http://schemas.openxmlformats.org/drawingml/2006/table">
            <a:tbl>
              <a:tblPr firstRow="1" firstCol="1" bandRow="1"/>
              <a:tblGrid>
                <a:gridCol w="1153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9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6646"/>
              </a:tblGrid>
              <a:tr h="307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社名</a:t>
                      </a:r>
                      <a:endParaRPr lang="ja-JP" altLang="ja-JP" sz="1200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所属・役職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氏名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15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連絡先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TEL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　－　　　　　　　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FAX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　－</a:t>
                      </a: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7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Email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  <a:endParaRPr lang="en-US" sz="1100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（事務連絡を送付します。）</a:t>
                      </a:r>
                      <a:endParaRPr lang="ja-JP" sz="7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85657" y="6753200"/>
            <a:ext cx="66794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32656" y="4557162"/>
            <a:ext cx="6240264" cy="18446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57150" y="4078248"/>
            <a:ext cx="667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２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本講座で取り上げてほしいテーマや、御社の下請取引に関する課題等がありましたら、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御記入願います（頂いた御意見は、講義内容に反映いたします。）。</a:t>
            </a:r>
            <a:endParaRPr lang="en-US" altLang="ja-JP" sz="1050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165148"/>
              </p:ext>
            </p:extLst>
          </p:nvPr>
        </p:nvGraphicFramePr>
        <p:xfrm>
          <a:off x="169705" y="7185248"/>
          <a:ext cx="6552728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04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2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13:35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開会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13:35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（途中休憩あり）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・講義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（下請法の適用範囲、親事業者の義務と禁止事項、個別事例の紹介）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・新型コロナ感染症拡大に関する下請取引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Q&amp;A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閉会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8170" y="6856271"/>
            <a:ext cx="66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［第１回ものづくり企業下請法講座（基礎編） プログラム（予定）］</a:t>
            </a:r>
            <a:endParaRPr kumimoji="1" lang="ja-JP" altLang="en-US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7151" y="6454476"/>
            <a:ext cx="659622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新型コロナウイルス感染症拡大防止の観点か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ら</a:t>
            </a:r>
            <a:r>
              <a:rPr lang="ja-JP" altLang="en-US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、第</a:t>
            </a:r>
            <a:r>
              <a:rPr lang="en-US" altLang="ja-JP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回講座では個別相談会（希望制）は実施しません。</a:t>
            </a:r>
            <a:endParaRPr lang="en-US" altLang="ja-JP" sz="105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37151" y="9008524"/>
            <a:ext cx="658915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本プログラムの内容は現時点での予定のため、今後の状況に応じ、適宜変更する場合があります。</a:t>
            </a:r>
            <a:endParaRPr lang="en-US" altLang="ja-JP" sz="1050" dirty="0" smtClean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2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353</Words>
  <Application>Microsoft Office PowerPoint</Application>
  <PresentationFormat>A4 210 x 297 mm</PresentationFormat>
  <Paragraphs>90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​​テーマ</vt:lpstr>
      <vt:lpstr>デザインの設定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ＩｏＴセミナー（仮称）</dc:title>
  <dc:creator>県南広域経営企画部</dc:creator>
  <cp:lastModifiedBy>SS18110657</cp:lastModifiedBy>
  <cp:revision>216</cp:revision>
  <cp:lastPrinted>2020-06-16T02:49:35Z</cp:lastPrinted>
  <dcterms:created xsi:type="dcterms:W3CDTF">2017-08-24T07:48:09Z</dcterms:created>
  <dcterms:modified xsi:type="dcterms:W3CDTF">2020-06-25T08:14:17Z</dcterms:modified>
</cp:coreProperties>
</file>